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9"/>
  </p:notesMasterIdLst>
  <p:handoutMasterIdLst>
    <p:handoutMasterId r:id="rId10"/>
  </p:handoutMasterIdLst>
  <p:sldIdLst>
    <p:sldId id="391" r:id="rId2"/>
    <p:sldId id="377" r:id="rId3"/>
    <p:sldId id="400" r:id="rId4"/>
    <p:sldId id="380" r:id="rId5"/>
    <p:sldId id="379" r:id="rId6"/>
    <p:sldId id="381" r:id="rId7"/>
    <p:sldId id="401" r:id="rId8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2880" userDrawn="1">
          <p15:clr>
            <a:srgbClr val="A4A3A4"/>
          </p15:clr>
        </p15:guide>
        <p15:guide id="8" orient="horz" pos="1620">
          <p15:clr>
            <a:srgbClr val="A4A3A4"/>
          </p15:clr>
        </p15:guide>
        <p15:guide id="9" pos="2881">
          <p15:clr>
            <a:srgbClr val="A4A3A4"/>
          </p15:clr>
        </p15:guide>
        <p15:guide id="10" pos="55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ацюк ОА" initials="Дацюк ОА" lastIdx="5" clrIdx="0"/>
  <p:cmAuthor id="1" name="Дацюк Оксана Алексеевна" initials="ДОА" lastIdx="2" clrIdx="1">
    <p:extLst>
      <p:ext uri="{19B8F6BF-5375-455C-9EA6-DF929625EA0E}">
        <p15:presenceInfo xmlns:p15="http://schemas.microsoft.com/office/powerpoint/2012/main" userId="S::OADatsyuk@fck.pptrf.ru::6d911afa-de9a-4e54-a882-e21a1a0a59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6C8"/>
    <a:srgbClr val="A6A6A6"/>
    <a:srgbClr val="00A0DC"/>
    <a:srgbClr val="63666A"/>
    <a:srgbClr val="CA3568"/>
    <a:srgbClr val="0073CF"/>
    <a:srgbClr val="1E85C7"/>
    <a:srgbClr val="000000"/>
    <a:srgbClr val="E8496D"/>
    <a:srgbClr val="1B6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0" autoAdjust="0"/>
    <p:restoredTop sz="96357" autoAdjust="0"/>
  </p:normalViewPr>
  <p:slideViewPr>
    <p:cSldViewPr snapToGrid="0" showGuides="1">
      <p:cViewPr varScale="1">
        <p:scale>
          <a:sx n="137" d="100"/>
          <a:sy n="137" d="100"/>
        </p:scale>
        <p:origin x="132" y="168"/>
      </p:cViewPr>
      <p:guideLst>
        <p:guide pos="2880"/>
        <p:guide orient="horz" pos="1620"/>
        <p:guide pos="2881"/>
        <p:guide pos="55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210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Динамика изменения основного результата, </a:t>
            </a:r>
            <a:r>
              <a:rPr lang="ru-RU" dirty="0" err="1"/>
              <a:t>ед.измерения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7D-43CC-84B8-7568CB0E8E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</c:v>
                </c:pt>
                <c:pt idx="2">
                  <c:v>после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D-43CC-84B8-7568CB0E8E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до</c:v>
                </c:pt>
                <c:pt idx="2">
                  <c:v>после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D-43CC-84B8-7568CB0E8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546705696"/>
        <c:axId val="163366716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5.7440715016688279E-2"/>
                  <c:y val="-0.27305062858530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80-4E40-A104-F24DFC6DE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</c:v>
                </c:pt>
                <c:pt idx="2">
                  <c:v>после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1">
                  <c:v>0.66666666666666663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07D-43CC-84B8-7568CB0E8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2245072"/>
        <c:axId val="1677100496"/>
      </c:lineChart>
      <c:catAx>
        <c:axId val="154670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3667168"/>
        <c:crosses val="autoZero"/>
        <c:auto val="1"/>
        <c:lblAlgn val="ctr"/>
        <c:lblOffset val="100"/>
        <c:noMultiLvlLbl val="0"/>
      </c:catAx>
      <c:valAx>
        <c:axId val="16336671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46705696"/>
        <c:crosses val="autoZero"/>
        <c:crossBetween val="between"/>
      </c:valAx>
      <c:valAx>
        <c:axId val="16771004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2245072"/>
        <c:crosses val="max"/>
        <c:crossBetween val="between"/>
      </c:valAx>
      <c:catAx>
        <c:axId val="1752245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77100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6"/>
      </a:solidFill>
      <a:prstDash val="dash"/>
    </a:ln>
    <a:effectLst/>
  </c:spPr>
  <c:txPr>
    <a:bodyPr/>
    <a:lstStyle/>
    <a:p>
      <a:pPr>
        <a:defRPr sz="10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F1F0BC-44F1-403B-A0C2-2940A59F436B}" type="datetimeFigureOut">
              <a:rPr lang="ru-RU"/>
              <a:pPr>
                <a:defRPr/>
              </a:pPr>
              <a:t>04.06.2024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A28900-B483-4F9E-ABE4-63AC8ACE0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9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D2BD2A-0D7B-4CBD-B717-6438AEFC8B6C}" type="datetimeFigureOut">
              <a:rPr lang="ru-RU"/>
              <a:pPr>
                <a:defRPr/>
              </a:pPr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C44EF1-BA2A-4711-9682-10147DCA4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37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4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86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006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7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416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C44EF1-BA2A-4711-9682-10147DCA456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62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5641975" y="5166"/>
            <a:ext cx="3502025" cy="513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682" y="478466"/>
            <a:ext cx="3859213" cy="61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844" y="637579"/>
            <a:ext cx="2808288" cy="2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402682" y="2560209"/>
            <a:ext cx="4924172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1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14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02682" y="3436144"/>
            <a:ext cx="4934070" cy="2347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02682" y="4650582"/>
            <a:ext cx="19440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75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ru-RU" dirty="0"/>
              <a:t>22.04.2019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554663" y="5166"/>
            <a:ext cx="87312" cy="5143500"/>
          </a:xfrm>
          <a:prstGeom prst="rect">
            <a:avLst/>
          </a:prstGeom>
          <a:solidFill>
            <a:srgbClr val="A9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A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06626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7363" y="-10104"/>
            <a:ext cx="3576637" cy="51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2">
            <a:extLst>
              <a:ext uri="{FF2B5EF4-FFF2-40B4-BE49-F238E27FC236}">
                <a16:creationId xmlns:a16="http://schemas.microsoft.com/office/drawing/2014/main" id="{27D5DF4E-AF1B-EB46-8B65-932C60C6A9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682" y="478466"/>
            <a:ext cx="3859213" cy="61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67363" y="0"/>
            <a:ext cx="92075" cy="5143500"/>
          </a:xfrm>
          <a:prstGeom prst="rect">
            <a:avLst/>
          </a:prstGeom>
          <a:solidFill>
            <a:srgbClr val="00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A0DC"/>
              </a:solidFill>
            </a:endParaRPr>
          </a:p>
        </p:txBody>
      </p:sp>
      <p:sp>
        <p:nvSpPr>
          <p:cNvPr id="22" name="Title"/>
          <p:cNvSpPr>
            <a:spLocks noGrp="1" noChangeArrowheads="1"/>
          </p:cNvSpPr>
          <p:nvPr>
            <p:ph type="ctrTitle"/>
          </p:nvPr>
        </p:nvSpPr>
        <p:spPr bwMode="gray">
          <a:xfrm>
            <a:off x="402264" y="2563342"/>
            <a:ext cx="4864711" cy="3416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1800" b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noProof="0" dirty="0"/>
              <a:t>Образец заголовка</a:t>
            </a:r>
          </a:p>
        </p:txBody>
      </p:sp>
      <p:sp>
        <p:nvSpPr>
          <p:cNvPr id="23" name="Subtitle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02264" y="3436144"/>
            <a:ext cx="4864711" cy="2347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02263" y="4650582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75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>
              <a:defRPr/>
            </a:pPr>
            <a:fld id="{0022C699-E247-4ABB-AE6C-0A0F112E5204}" type="datetime1">
              <a:rPr lang="ru-RU" smtClean="0"/>
              <a:pPr>
                <a:defRPr/>
              </a:pPr>
              <a:t>04.06.2024</a:t>
            </a:fld>
            <a:endParaRPr lang="ru-RU" dirty="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F7D477FE-B47B-A94B-ABFB-36030AB5F5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844" y="637579"/>
            <a:ext cx="2808288" cy="2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276795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114300"/>
            <a:ext cx="6091236" cy="438790"/>
          </a:xfrm>
        </p:spPr>
        <p:txBody>
          <a:bodyPr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289" y="627459"/>
            <a:ext cx="8335962" cy="4158853"/>
          </a:xfr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200" kern="120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1…………………………………………………………………………………………………………….. 1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2 …………………………………………………………………………………………………………... 2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3…………………………………………………………………………………………………………….. 3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4 ……………………………………………………………………………………………………………. 4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5 ……………………………………………………………………………………………………………. 5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6……………………………………………………………………………………………………………… 6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63666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Раздел 7 ……………………………………………………………………………………………………………. 7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7D477FE-B47B-A94B-ABFB-36030AB5F5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7852" y="205858"/>
            <a:ext cx="2506098" cy="26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739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114300"/>
            <a:ext cx="8329611" cy="436039"/>
          </a:xfrm>
        </p:spPr>
        <p:txBody>
          <a:bodyPr/>
          <a:lstStyle>
            <a:lvl1pPr>
              <a:defRPr sz="2400" b="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642152"/>
            <a:ext cx="8335962" cy="4150114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0000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2223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0" y="5166"/>
            <a:ext cx="3502025" cy="513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4713" y="0"/>
            <a:ext cx="87312" cy="5143500"/>
          </a:xfrm>
          <a:prstGeom prst="rect">
            <a:avLst/>
          </a:prstGeom>
          <a:solidFill>
            <a:srgbClr val="A9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A0D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4713" y="0"/>
            <a:ext cx="87312" cy="5143500"/>
          </a:xfrm>
          <a:prstGeom prst="rect">
            <a:avLst/>
          </a:prstGeom>
          <a:solidFill>
            <a:srgbClr val="A9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A0D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0" y="2571750"/>
            <a:ext cx="4799330" cy="321682"/>
          </a:xfrm>
        </p:spPr>
        <p:txBody>
          <a:bodyPr anchor="b"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43703" y="3056709"/>
            <a:ext cx="4805010" cy="17296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0237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марк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90" y="114301"/>
            <a:ext cx="8335961" cy="432197"/>
          </a:xfrm>
        </p:spPr>
        <p:txBody>
          <a:bodyPr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019" y="621712"/>
            <a:ext cx="8335962" cy="2082300"/>
          </a:xfrm>
        </p:spPr>
        <p:txBody>
          <a:bodyPr>
            <a:normAutofit/>
          </a:bodyPr>
          <a:lstStyle>
            <a:lvl1pPr marL="257175" indent="-257175" algn="l">
              <a:buFontTx/>
              <a:buBlip>
                <a:blip r:embed="rId2"/>
              </a:buBlip>
              <a:defRPr sz="1600"/>
            </a:lvl1pPr>
            <a:lvl2pPr marL="557213" marR="0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900113" indent="-214313" algn="l">
              <a:buFontTx/>
              <a:buBlip>
                <a:blip r:embed="rId2"/>
              </a:buBlip>
              <a:defRPr sz="1050"/>
            </a:lvl3pPr>
            <a:lvl4pPr marL="1243013" indent="-214313" algn="l">
              <a:buFontTx/>
              <a:buBlip>
                <a:blip r:embed="rId2"/>
              </a:buBlip>
              <a:defRPr sz="1000"/>
            </a:lvl4pPr>
            <a:lvl5pPr marL="1500188" indent="-128588" algn="l">
              <a:buFontTx/>
              <a:buBlip>
                <a:blip r:embed="rId2"/>
              </a:buBlip>
              <a:defRPr sz="9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altLang="ru-RU" dirty="0"/>
              <a:t>Текст уровень 1</a:t>
            </a:r>
            <a:endParaRPr lang="en-US" altLang="ru-RU" dirty="0"/>
          </a:p>
          <a:p>
            <a:pPr lvl="1" fontAlgn="base">
              <a:spcAft>
                <a:spcPct val="0"/>
              </a:spcAft>
            </a:pPr>
            <a:r>
              <a:rPr lang="ru-RU" altLang="ru-RU" dirty="0"/>
              <a:t>Текст уровень 2</a:t>
            </a:r>
            <a:endParaRPr lang="en-US" altLang="ru-RU" dirty="0"/>
          </a:p>
          <a:p>
            <a:pPr lvl="2"/>
            <a:r>
              <a:rPr lang="ru-RU" altLang="ru-RU" dirty="0"/>
              <a:t>Текст уровень 3</a:t>
            </a:r>
            <a:endParaRPr lang="en-US" altLang="ru-RU" dirty="0"/>
          </a:p>
          <a:p>
            <a:pPr lvl="3"/>
            <a:r>
              <a:rPr lang="ru-RU" altLang="ru-RU" dirty="0"/>
              <a:t>Текст уровень 4</a:t>
            </a:r>
            <a:endParaRPr lang="en-US" altLang="ru-RU" dirty="0"/>
          </a:p>
          <a:p>
            <a:pPr lvl="4"/>
            <a:r>
              <a:rPr lang="ru-RU" altLang="ru-RU" dirty="0"/>
              <a:t>Текст уровень 5</a:t>
            </a:r>
            <a:endParaRPr lang="en-US" altLang="ru-RU" dirty="0"/>
          </a:p>
        </p:txBody>
      </p:sp>
      <p:sp>
        <p:nvSpPr>
          <p:cNvPr id="6" name="Text Placeholder 2"/>
          <p:cNvSpPr>
            <a:spLocks noGrp="1"/>
          </p:cNvSpPr>
          <p:nvPr>
            <p:ph idx="14"/>
          </p:nvPr>
        </p:nvSpPr>
        <p:spPr>
          <a:xfrm>
            <a:off x="395289" y="2704012"/>
            <a:ext cx="8353425" cy="20823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57175" indent="-257175">
              <a:buClr>
                <a:srgbClr val="1E86C8"/>
              </a:buClr>
              <a:buFont typeface="+mj-lt"/>
              <a:buAutoNum type="arabicPeriod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600075" indent="-257175">
              <a:buClr>
                <a:srgbClr val="1E86C8"/>
              </a:buClr>
              <a:buFont typeface="+mj-lt"/>
              <a:buAutoNum type="arabicPeriod"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857250" indent="-171450">
              <a:buClr>
                <a:srgbClr val="1E86C8"/>
              </a:buClr>
              <a:buFont typeface="+mj-lt"/>
              <a:buAutoNum type="arabicPeriod"/>
              <a:defRPr sz="105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200150" indent="-171450">
              <a:buClr>
                <a:srgbClr val="1E86C8"/>
              </a:buClr>
              <a:buFont typeface="+mj-lt"/>
              <a:buAutoNum type="arabicPeriod"/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1543050" indent="-171450">
              <a:buClr>
                <a:srgbClr val="1E86C8"/>
              </a:buClr>
              <a:buFont typeface="+mj-lt"/>
              <a:buAutoNum type="arabicPeriod"/>
              <a:defRPr sz="10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06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95289" y="617220"/>
            <a:ext cx="4052615" cy="416909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 dirty="0"/>
              <a:t>Текст/таблица/диаграмма/</a:t>
            </a:r>
          </a:p>
          <a:p>
            <a:pPr lvl="0"/>
            <a:r>
              <a:rPr lang="ru-RU" dirty="0"/>
              <a:t>картинка/</a:t>
            </a:r>
            <a:r>
              <a:rPr lang="en-US" dirty="0"/>
              <a:t>SmartArt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15691" y="617220"/>
            <a:ext cx="4015558" cy="416909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 dirty="0"/>
              <a:t>Текст/таблица/диаграмма/</a:t>
            </a:r>
          </a:p>
          <a:p>
            <a:pPr lvl="0"/>
            <a:r>
              <a:rPr lang="ru-RU" dirty="0"/>
              <a:t>картинка/</a:t>
            </a:r>
            <a:r>
              <a:rPr lang="en-US" dirty="0"/>
              <a:t>SmartArt</a:t>
            </a:r>
          </a:p>
        </p:txBody>
      </p:sp>
    </p:spTree>
    <p:extLst>
      <p:ext uri="{BB962C8B-B14F-4D97-AF65-F5344CB8AC3E}">
        <p14:creationId xmlns:p14="http://schemas.microsoft.com/office/powerpoint/2010/main" val="3490975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>
              <a:defRPr sz="2400">
                <a:solidFill>
                  <a:srgbClr val="1E86C8"/>
                </a:solidFill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893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Рисунок 10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2706" y="4861177"/>
            <a:ext cx="651244" cy="1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9" y="114301"/>
            <a:ext cx="8335961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641713"/>
            <a:ext cx="8335962" cy="413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cxnSp>
        <p:nvCxnSpPr>
          <p:cNvPr id="7" name="Straight Connector 85">
            <a:extLst>
              <a:ext uri="{FF2B5EF4-FFF2-40B4-BE49-F238E27FC236}">
                <a16:creationId xmlns:a16="http://schemas.microsoft.com/office/drawing/2014/main" id="{3D514510-0222-4D1F-854C-9071A2FAA94C}"/>
              </a:ext>
            </a:extLst>
          </p:cNvPr>
          <p:cNvCxnSpPr>
            <a:cxnSpLocks/>
          </p:cNvCxnSpPr>
          <p:nvPr userDrawn="1"/>
        </p:nvCxnSpPr>
        <p:spPr>
          <a:xfrm>
            <a:off x="626301" y="4940820"/>
            <a:ext cx="7394013" cy="0"/>
          </a:xfrm>
          <a:prstGeom prst="line">
            <a:avLst/>
          </a:prstGeom>
          <a:ln w="6350">
            <a:solidFill>
              <a:srgbClr val="0186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">
            <a:extLst>
              <a:ext uri="{FF2B5EF4-FFF2-40B4-BE49-F238E27FC236}">
                <a16:creationId xmlns:a16="http://schemas.microsoft.com/office/drawing/2014/main" id="{EF5C1852-B2CB-4781-96AF-9949CD9C2F6A}"/>
              </a:ext>
            </a:extLst>
          </p:cNvPr>
          <p:cNvSpPr txBox="1">
            <a:spLocks/>
          </p:cNvSpPr>
          <p:nvPr/>
        </p:nvSpPr>
        <p:spPr bwMode="gray">
          <a:xfrm>
            <a:off x="403225" y="4897904"/>
            <a:ext cx="346075" cy="9233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5A4B01A-27D0-4DB5-A045-8D6724009A4B}" type="slidenum">
              <a:rPr lang="ru-RU" sz="600" smtClean="0">
                <a:solidFill>
                  <a:srgbClr val="0073C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600" dirty="0">
              <a:solidFill>
                <a:srgbClr val="0073C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695" r:id="rId3"/>
    <p:sldLayoutId id="2147483703" r:id="rId4"/>
    <p:sldLayoutId id="2147483704" r:id="rId5"/>
    <p:sldLayoutId id="2147483696" r:id="rId6"/>
    <p:sldLayoutId id="2147483706" r:id="rId7"/>
    <p:sldLayoutId id="2147483707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0" kern="1200">
          <a:solidFill>
            <a:srgbClr val="1E86C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rgbClr val="4868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3429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105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6858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9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0287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82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37160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defRPr sz="825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" userDrawn="1">
          <p15:clr>
            <a:srgbClr val="F26B43"/>
          </p15:clr>
        </p15:guide>
        <p15:guide id="2" pos="5511" userDrawn="1">
          <p15:clr>
            <a:srgbClr val="F26B43"/>
          </p15:clr>
        </p15:guide>
        <p15:guide id="3" pos="249" userDrawn="1">
          <p15:clr>
            <a:srgbClr val="F26B43"/>
          </p15:clr>
        </p15:guide>
        <p15:guide id="4" orient="horz" pos="30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Предложение по улучшению (в рамках конкурса лучших практик по производительности труда)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974FFB-C479-4E2F-A69E-91963C62E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Предприятие: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52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 descr="Краткая формулировка эффективного решения. Формулировка должна быть логически с сутью основного результата практики.&#10;">
            <a:extLst>
              <a:ext uri="{FF2B5EF4-FFF2-40B4-BE49-F238E27FC236}">
                <a16:creationId xmlns:a16="http://schemas.microsoft.com/office/drawing/2014/main" id="{8A020E5A-26FD-487F-B7F3-41A0F8FE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00" y="114302"/>
            <a:ext cx="8393551" cy="56303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dirty="0"/>
              <a:t>Общая информация 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31E7331-040D-40C8-B128-906323721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528520"/>
              </p:ext>
            </p:extLst>
          </p:nvPr>
        </p:nvGraphicFramePr>
        <p:xfrm>
          <a:off x="337700" y="987403"/>
          <a:ext cx="8468599" cy="3534321"/>
        </p:xfrm>
        <a:graphic>
          <a:graphicData uri="http://schemas.openxmlformats.org/drawingml/2006/table">
            <a:tbl>
              <a:tblPr bandRow="1">
                <a:tableStyleId>{68D230F3-CF80-4859-8CE7-A43EE81993B5}</a:tableStyleId>
              </a:tblPr>
              <a:tblGrid>
                <a:gridCol w="542833">
                  <a:extLst>
                    <a:ext uri="{9D8B030D-6E8A-4147-A177-3AD203B41FA5}">
                      <a16:colId xmlns:a16="http://schemas.microsoft.com/office/drawing/2014/main" val="405856931"/>
                    </a:ext>
                  </a:extLst>
                </a:gridCol>
                <a:gridCol w="3063253">
                  <a:extLst>
                    <a:ext uri="{9D8B030D-6E8A-4147-A177-3AD203B41FA5}">
                      <a16:colId xmlns:a16="http://schemas.microsoft.com/office/drawing/2014/main" val="1259541605"/>
                    </a:ext>
                  </a:extLst>
                </a:gridCol>
                <a:gridCol w="4862513">
                  <a:extLst>
                    <a:ext uri="{9D8B030D-6E8A-4147-A177-3AD203B41FA5}">
                      <a16:colId xmlns:a16="http://schemas.microsoft.com/office/drawing/2014/main" val="839949465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Наименование предприятия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>
                          <a:solidFill>
                            <a:schemeClr val="accent5"/>
                          </a:solidFill>
                          <a:effectLst/>
                        </a:rPr>
                        <a:t>Указать полное юридическое наименование организации без сокращений</a:t>
                      </a:r>
                      <a:endParaRPr lang="ru-RU" sz="11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2272559"/>
                  </a:ext>
                </a:extLst>
              </a:tr>
              <a:tr h="2852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ИНН организации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260806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Вид деятельности организации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>
                          <a:solidFill>
                            <a:schemeClr val="accent5"/>
                          </a:solidFill>
                          <a:effectLst/>
                        </a:rPr>
                        <a:t>Указать основной вид деятельности организации (согласно Уставу)</a:t>
                      </a:r>
                      <a:endParaRPr lang="ru-RU" sz="11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7957676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Адрес регистрации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>
                          <a:solidFill>
                            <a:schemeClr val="accent5"/>
                          </a:solidFill>
                          <a:effectLst/>
                        </a:rPr>
                        <a:t>Указать адрес регистрации юридического лица в соответствии с данными ЕГРЮЛ</a:t>
                      </a:r>
                      <a:endParaRPr lang="ru-RU" sz="11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181521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Фактический адрес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>
                          <a:solidFill>
                            <a:schemeClr val="accent5"/>
                          </a:solidFill>
                          <a:effectLst/>
                        </a:rPr>
                        <a:t>Указать фактический адрес размещения производства, на котором реализовано предложение по улучшению</a:t>
                      </a:r>
                      <a:endParaRPr lang="ru-RU" sz="11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8211118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Контактное лицо от организации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100" dirty="0">
                          <a:solidFill>
                            <a:schemeClr val="accent5"/>
                          </a:solidFill>
                          <a:effectLst/>
                        </a:rPr>
                        <a:t>ФИО, должность, телефон, </a:t>
                      </a:r>
                      <a:r>
                        <a:rPr lang="ru-RU" sz="1100" dirty="0" err="1">
                          <a:solidFill>
                            <a:schemeClr val="accent5"/>
                          </a:solidFill>
                          <a:effectLst/>
                        </a:rPr>
                        <a:t>e-mail</a:t>
                      </a:r>
                      <a:endParaRPr lang="ru-RU" sz="110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124683"/>
                  </a:ext>
                </a:extLst>
              </a:tr>
              <a:tr h="369885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Период реализации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формате </a:t>
                      </a:r>
                      <a:r>
                        <a:rPr lang="en-US" sz="110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ru-RU" sz="110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Месяц</a:t>
                      </a:r>
                      <a:r>
                        <a:rPr lang="en-US" sz="110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ru-RU" sz="110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10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ru-RU" sz="110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r>
                        <a:rPr lang="en-US" sz="110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ru-RU" sz="1100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0808809"/>
                  </a:ext>
                </a:extLst>
              </a:tr>
              <a:tr h="369885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</a:rPr>
                        <a:t>Информация о поддержке в рамках участия в национальном проекте 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dirty="0">
                          <a:solidFill>
                            <a:schemeClr val="accent5"/>
                          </a:solidFill>
                          <a:effectLst/>
                        </a:rPr>
                        <a:t>ФЦК, РЦК, Самостоятельно</a:t>
                      </a:r>
                      <a:endParaRPr lang="ru-RU" sz="1100" kern="1200" dirty="0">
                        <a:solidFill>
                          <a:schemeClr val="accent5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6064705"/>
                  </a:ext>
                </a:extLst>
              </a:tr>
              <a:tr h="369885"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Докладчик в очной части конкурса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</a:pPr>
                      <a:r>
                        <a:rPr lang="ru-RU" sz="1100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ФИО, должность лица, кто будет представлять предложение в очной части (финал конкурса)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092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75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358AA4-3836-4B66-BC6C-CE6D634A0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698" y="1865214"/>
            <a:ext cx="8468601" cy="718103"/>
          </a:xfrm>
          <a:ln>
            <a:solidFill>
              <a:schemeClr val="accent6"/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Ключевое улучшение: </a:t>
            </a:r>
          </a:p>
          <a:p>
            <a:pPr marL="0" indent="0">
              <a:buNone/>
            </a:pPr>
            <a:r>
              <a:rPr lang="ru-RU" sz="1300" dirty="0">
                <a:solidFill>
                  <a:schemeClr val="accent6">
                    <a:lumMod val="75000"/>
                  </a:schemeClr>
                </a:solidFill>
              </a:rPr>
              <a:t>Описание ключевого улучшенного показателя в виде оцифрованного результата в формате с Х до 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ru-RU" sz="1300" dirty="0">
                <a:solidFill>
                  <a:schemeClr val="accent6">
                    <a:lumMod val="75000"/>
                  </a:schemeClr>
                </a:solidFill>
              </a:rPr>
              <a:t>, на</a:t>
            </a:r>
            <a:r>
              <a:rPr lang="en-US" sz="1300" dirty="0">
                <a:solidFill>
                  <a:schemeClr val="accent6">
                    <a:lumMod val="75000"/>
                  </a:schemeClr>
                </a:solidFill>
              </a:rPr>
              <a:t> Z</a:t>
            </a:r>
            <a:r>
              <a:rPr lang="ru-RU" sz="1300" dirty="0">
                <a:solidFill>
                  <a:schemeClr val="accent6">
                    <a:lumMod val="75000"/>
                  </a:schemeClr>
                </a:solidFill>
              </a:rPr>
              <a:t>% 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73E983B6-5B9D-4D3E-8925-7771E57816C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689136656"/>
              </p:ext>
            </p:extLst>
          </p:nvPr>
        </p:nvGraphicFramePr>
        <p:xfrm>
          <a:off x="337699" y="2677698"/>
          <a:ext cx="4200853" cy="223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171E17A-D185-4045-8782-C15061880F81}"/>
              </a:ext>
            </a:extLst>
          </p:cNvPr>
          <p:cNvSpPr/>
          <p:nvPr/>
        </p:nvSpPr>
        <p:spPr>
          <a:xfrm>
            <a:off x="4655761" y="3793974"/>
            <a:ext cx="4150538" cy="1092607"/>
          </a:xfrm>
          <a:prstGeom prst="rect">
            <a:avLst/>
          </a:prstGeom>
          <a:ln>
            <a:solidFill>
              <a:schemeClr val="accent6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latin typeface="+mn-lt"/>
              </a:rPr>
              <a:t>Дополнительный эффект </a:t>
            </a:r>
            <a:r>
              <a:rPr lang="ru-RU" sz="1200" dirty="0">
                <a:solidFill>
                  <a:schemeClr val="accent5"/>
                </a:solidFill>
                <a:latin typeface="+mn-lt"/>
              </a:rPr>
              <a:t>(при наличии)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Описание дополнительного результата, полученного при внедрении улучшения. Результат должен быть оцифрован (с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до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на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L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%)</a:t>
            </a:r>
            <a:endParaRPr lang="ru-RU" sz="3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Заголовок 1" descr="Краткая формулировка эффективного решения. Формулировка должна быть логически с сутью основного результата практики.&#10;">
            <a:extLst>
              <a:ext uri="{FF2B5EF4-FFF2-40B4-BE49-F238E27FC236}">
                <a16:creationId xmlns:a16="http://schemas.microsoft.com/office/drawing/2014/main" id="{8A020E5A-26FD-487F-B7F3-41A0F8FE2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00" y="114301"/>
            <a:ext cx="8393551" cy="952499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&lt;</a:t>
            </a:r>
            <a:r>
              <a:rPr lang="ru-RU" dirty="0"/>
              <a:t>Привести наименование решения</a:t>
            </a:r>
            <a:r>
              <a:rPr lang="en-US" dirty="0"/>
              <a:t>&gt;</a:t>
            </a:r>
            <a:r>
              <a:rPr lang="ru-RU" dirty="0"/>
              <a:t> </a:t>
            </a:r>
            <a:br>
              <a:rPr lang="ru-RU" dirty="0"/>
            </a:b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одзаголовок 2" descr="Должна отображать главную задачу, которую решает данное предложение, улучшение на уровне предприятия. ">
            <a:extLst>
              <a:ext uri="{FF2B5EF4-FFF2-40B4-BE49-F238E27FC236}">
                <a16:creationId xmlns:a16="http://schemas.microsoft.com/office/drawing/2014/main" id="{D8F7A089-A5F4-4B85-9590-2B1C39C787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328970" y="871779"/>
            <a:ext cx="8477330" cy="944047"/>
          </a:xfrm>
          <a:prstGeom prst="rect">
            <a:avLst/>
          </a:prstGeom>
          <a:noFill/>
          <a:ln w="9525">
            <a:solidFill>
              <a:schemeClr val="accent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257175" indent="-257175" algn="l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57213" marR="0" indent="-2143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00113" indent="-214313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Blip>
                <a:blip r:embed="rId4"/>
              </a:buBlip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43013" indent="-214313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Blip>
                <a:blip r:embed="rId4"/>
              </a:buBlip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00188" indent="-128588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Tx/>
              <a:buBlip>
                <a:blip r:embed="rId4"/>
              </a:buBlip>
              <a:defRPr sz="9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ru-RU" sz="1900" b="1" dirty="0"/>
              <a:t>Влияние на бизнес:</a:t>
            </a:r>
            <a:r>
              <a:rPr lang="ru-RU" sz="1900" dirty="0"/>
              <a:t> </a:t>
            </a:r>
            <a:endParaRPr lang="en-US" sz="1900" dirty="0"/>
          </a:p>
          <a:p>
            <a:pPr marL="0" indent="0" defTabSz="91440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Описание должно отображать главную задачу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улучшение на уровне предприятия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на решение которой направлено данное предложение по улучшению. </a:t>
            </a:r>
          </a:p>
          <a:p>
            <a:pPr marL="0" indent="0" defTabSz="91440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Формулировать необходимо простым языком, не применяя специализированную терминологию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E020254-839F-4E8C-B1CB-5617BE6D65FC}"/>
              </a:ext>
            </a:extLst>
          </p:cNvPr>
          <p:cNvSpPr/>
          <p:nvPr/>
        </p:nvSpPr>
        <p:spPr>
          <a:xfrm>
            <a:off x="4655762" y="2677698"/>
            <a:ext cx="4150538" cy="907941"/>
          </a:xfrm>
          <a:prstGeom prst="rect">
            <a:avLst/>
          </a:prstGeom>
          <a:ln>
            <a:solidFill>
              <a:schemeClr val="accent6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latin typeface="+mn-lt"/>
              </a:rPr>
              <a:t>Комментарий к основному результату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Например, сокращение времени переналадки с Х до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Y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минут обеспечило выпуск дополнительного объема продукции на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N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единиц в сутки (+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21005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84537-EDF1-41EC-8443-8685BD036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90" y="114301"/>
            <a:ext cx="8509224" cy="432197"/>
          </a:xfrm>
        </p:spPr>
        <p:txBody>
          <a:bodyPr/>
          <a:lstStyle/>
          <a:p>
            <a:r>
              <a:rPr lang="ru-RU" dirty="0"/>
              <a:t>Проблема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807A972-A69E-4EDF-9C56-B24A6F9A7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018" y="621712"/>
            <a:ext cx="8500495" cy="1241989"/>
          </a:xfrm>
          <a:ln>
            <a:solidFill>
              <a:schemeClr val="accent6"/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Информация должна отражать проблему или помеху в текущей ситуации. </a:t>
            </a:r>
          </a:p>
          <a:p>
            <a:pPr marL="0" indent="0">
              <a:spcBef>
                <a:spcPts val="0"/>
              </a:spcBef>
              <a:buNone/>
            </a:pP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Описание проблемы должно коррелировать с влиянием на бизнес предприятия, проблема должна быть проанализирована, указана ее первопричина. Проблема должна быть оцифрована, измерима.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E13602-F394-4E8B-8C53-CE1AA635F9D4}"/>
              </a:ext>
            </a:extLst>
          </p:cNvPr>
          <p:cNvSpPr/>
          <p:nvPr/>
        </p:nvSpPr>
        <p:spPr>
          <a:xfrm>
            <a:off x="4195072" y="1923627"/>
            <a:ext cx="4709440" cy="2923877"/>
          </a:xfrm>
          <a:prstGeom prst="rect">
            <a:avLst/>
          </a:prstGeom>
          <a:ln>
            <a:solidFill>
              <a:schemeClr val="accent6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Описание ситуации «до изменения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»</a:t>
            </a: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Из описания должна быть понятна суть проблемы, рекомендуется оцифровать проблему.</a:t>
            </a: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99E03F4-DCAA-4A16-B5F0-5820C57B5617}"/>
              </a:ext>
            </a:extLst>
          </p:cNvPr>
          <p:cNvSpPr/>
          <p:nvPr/>
        </p:nvSpPr>
        <p:spPr>
          <a:xfrm>
            <a:off x="404019" y="1923627"/>
            <a:ext cx="3670827" cy="29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СХЕМА/ИЛЛЮСТРАЦИЯ </a:t>
            </a:r>
          </a:p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«ДО ИЗМЕНЕНИЯ»</a:t>
            </a:r>
          </a:p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CIDFont+F3"/>
              </a:rPr>
              <a:t>должна демонстрировать суть выявленных проблем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3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AA14-BF05-4D3F-A7F0-A9F7766D6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90" y="114301"/>
            <a:ext cx="2217281" cy="432197"/>
          </a:xfrm>
        </p:spPr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41F1BDD-9F6E-4E68-9EF8-C04513F25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019" y="621712"/>
            <a:ext cx="8463756" cy="1200108"/>
          </a:xfrm>
          <a:noFill/>
          <a:ln>
            <a:solidFill>
              <a:schemeClr val="accent6"/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Необходимо изложить в виде конкретных действий и решений, приведших к достижению основного и дополнительного результатов и эффектов.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Решения должны объяснять получение результатов</a:t>
            </a:r>
          </a:p>
          <a:p>
            <a:pPr marL="0" indent="0">
              <a:buNone/>
            </a:pP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BAAC39-705D-4BFA-89D6-2F156ECB6875}"/>
              </a:ext>
            </a:extLst>
          </p:cNvPr>
          <p:cNvSpPr/>
          <p:nvPr/>
        </p:nvSpPr>
        <p:spPr>
          <a:xfrm>
            <a:off x="4141390" y="1920867"/>
            <a:ext cx="4726385" cy="2893100"/>
          </a:xfrm>
          <a:prstGeom prst="rect">
            <a:avLst/>
          </a:prstGeom>
          <a:ln>
            <a:solidFill>
              <a:schemeClr val="accent6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Описание ситуации «после изменений». </a:t>
            </a:r>
          </a:p>
          <a:p>
            <a:endParaRPr lang="ru-RU" sz="1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Должна быть понятна суть изменений,  описание должно содержать информацию о результатах с оцифрованными показателями.</a:t>
            </a:r>
          </a:p>
          <a:p>
            <a:endParaRPr lang="ru-RU" sz="11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Указать сроки, затраченные на внедрение</a:t>
            </a:r>
          </a:p>
          <a:p>
            <a:endParaRPr lang="ru-RU" sz="1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105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105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105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105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11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105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11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sz="1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0D3671A-86C2-496B-A598-960AF6823B60}"/>
              </a:ext>
            </a:extLst>
          </p:cNvPr>
          <p:cNvSpPr/>
          <p:nvPr/>
        </p:nvSpPr>
        <p:spPr>
          <a:xfrm>
            <a:off x="404019" y="1920867"/>
            <a:ext cx="3670827" cy="29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СХЕМА/ИЛЛЮСТРАЦИЯ «ПОСЛЕ ИЗМЕНЕНИЯ»</a:t>
            </a:r>
          </a:p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CIDFont+F3"/>
              </a:rPr>
              <a:t>должна демонстрировать суть предложенных решений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5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0334B-1F37-4DA3-9427-8BC3B0B1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Эффект, срок окупаемости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BBD3CA-E5DF-4621-A99C-ADA38131A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90" y="670567"/>
            <a:ext cx="8427623" cy="1386350"/>
          </a:xfrm>
          <a:ln>
            <a:solidFill>
              <a:schemeClr val="accent6"/>
            </a:solidFill>
            <a:prstDash val="dash"/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500" u="sng" dirty="0"/>
              <a:t>Стоимость решения: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 Указать сумму затрат на реализацию предложенного решения и привлечение сторонних организаций для внедрения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sz="1500" u="sng" dirty="0"/>
              <a:t>Экономический эффект:</a:t>
            </a:r>
            <a:r>
              <a:rPr lang="ru-RU" sz="1500" dirty="0"/>
              <a:t>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Указать экономический эффект от достигнутых результатов.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6DE42F3-1F1D-4647-9EFE-34F18E990E55}"/>
              </a:ext>
            </a:extLst>
          </p:cNvPr>
          <p:cNvSpPr/>
          <p:nvPr/>
        </p:nvSpPr>
        <p:spPr>
          <a:xfrm>
            <a:off x="404017" y="3635420"/>
            <a:ext cx="8427623" cy="1107996"/>
          </a:xfrm>
          <a:prstGeom prst="rect">
            <a:avLst/>
          </a:prstGeom>
          <a:ln>
            <a:solidFill>
              <a:schemeClr val="accent6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</a:rPr>
              <a:t>Описать возможность тиражирования для получения дополнительных эффектов и необходимые для этого условия</a:t>
            </a: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endParaRPr lang="ru-RU" sz="1400" dirty="0">
              <a:solidFill>
                <a:schemeClr val="accent5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71A693B-0223-4652-9345-5BB5A977FA10}"/>
              </a:ext>
            </a:extLst>
          </p:cNvPr>
          <p:cNvSpPr txBox="1">
            <a:spLocks/>
          </p:cNvSpPr>
          <p:nvPr/>
        </p:nvSpPr>
        <p:spPr bwMode="auto">
          <a:xfrm>
            <a:off x="404018" y="3128015"/>
            <a:ext cx="6433509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1E86C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rgbClr val="4868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defTabSz="914400"/>
            <a:r>
              <a:rPr lang="ru-RU" dirty="0"/>
              <a:t>Возможность тиражирования 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9CDD5C4B-3563-8F68-DD51-703AC10D5638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334634960"/>
              </p:ext>
            </p:extLst>
          </p:nvPr>
        </p:nvGraphicFramePr>
        <p:xfrm>
          <a:off x="404017" y="2180986"/>
          <a:ext cx="8418896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4724">
                  <a:extLst>
                    <a:ext uri="{9D8B030D-6E8A-4147-A177-3AD203B41FA5}">
                      <a16:colId xmlns:a16="http://schemas.microsoft.com/office/drawing/2014/main" val="3663136303"/>
                    </a:ext>
                  </a:extLst>
                </a:gridCol>
                <a:gridCol w="2104724">
                  <a:extLst>
                    <a:ext uri="{9D8B030D-6E8A-4147-A177-3AD203B41FA5}">
                      <a16:colId xmlns:a16="http://schemas.microsoft.com/office/drawing/2014/main" val="1880747675"/>
                    </a:ext>
                  </a:extLst>
                </a:gridCol>
                <a:gridCol w="2104724">
                  <a:extLst>
                    <a:ext uri="{9D8B030D-6E8A-4147-A177-3AD203B41FA5}">
                      <a16:colId xmlns:a16="http://schemas.microsoft.com/office/drawing/2014/main" val="4228012661"/>
                    </a:ext>
                  </a:extLst>
                </a:gridCol>
                <a:gridCol w="2104724">
                  <a:extLst>
                    <a:ext uri="{9D8B030D-6E8A-4147-A177-3AD203B41FA5}">
                      <a16:colId xmlns:a16="http://schemas.microsoft.com/office/drawing/2014/main" val="4267039482"/>
                    </a:ext>
                  </a:extLst>
                </a:gridCol>
              </a:tblGrid>
              <a:tr h="319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Скорость реализации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Срок окупаемости затрат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Экономический эффект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(в год)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Масштаб тиражирования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7889178"/>
                  </a:ext>
                </a:extLst>
              </a:tr>
              <a:tr h="375141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Например, 6 месяцев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Например, 3-6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Например, 100 тыс. руб.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1100" b="0" u="none" strike="noStrike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Например, в пределах предприятия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6538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5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0334B-1F37-4DA3-9427-8BC3B0B1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19" y="274778"/>
            <a:ext cx="8335961" cy="432197"/>
          </a:xfrm>
        </p:spPr>
        <p:txBody>
          <a:bodyPr/>
          <a:lstStyle/>
          <a:p>
            <a:r>
              <a:rPr lang="ru-RU" sz="1800" dirty="0"/>
              <a:t>Дополнительные фото или видео* изображение, по которым можно понять суть решения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A2275-7379-429C-BC52-95F05665AECC}"/>
              </a:ext>
            </a:extLst>
          </p:cNvPr>
          <p:cNvSpPr txBox="1"/>
          <p:nvPr/>
        </p:nvSpPr>
        <p:spPr>
          <a:xfrm>
            <a:off x="404019" y="3668393"/>
            <a:ext cx="3888000" cy="923330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7161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Пояснение к иллюстрации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171616">
                  <a:lumMod val="50000"/>
                  <a:lumOff val="50000"/>
                </a:srgbClr>
              </a:solidFill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7161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76388B-A650-4B61-A81F-6107DF7A165D}"/>
              </a:ext>
            </a:extLst>
          </p:cNvPr>
          <p:cNvSpPr txBox="1"/>
          <p:nvPr/>
        </p:nvSpPr>
        <p:spPr>
          <a:xfrm>
            <a:off x="4571998" y="3668393"/>
            <a:ext cx="3892295" cy="923330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71616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Пояснение к иллюстрации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srgbClr val="171616">
                  <a:lumMod val="50000"/>
                  <a:lumOff val="50000"/>
                </a:srgbClr>
              </a:solidFill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71616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207FE9-16DB-8F03-F445-9075F7086088}"/>
              </a:ext>
            </a:extLst>
          </p:cNvPr>
          <p:cNvSpPr txBox="1"/>
          <p:nvPr/>
        </p:nvSpPr>
        <p:spPr>
          <a:xfrm>
            <a:off x="493776" y="4591723"/>
            <a:ext cx="707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</a:rPr>
              <a:t>*Видео является повышающим фактором при конкурсном отборе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5B5B46-AD34-4544-8490-371CE06B9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19" y="925452"/>
            <a:ext cx="3901778" cy="26763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B579D8-BE9B-4A17-A28E-BFE50E314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8" y="925452"/>
            <a:ext cx="3895682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87571"/>
      </p:ext>
    </p:extLst>
  </p:cSld>
  <p:clrMapOvr>
    <a:masterClrMapping/>
  </p:clrMapOvr>
</p:sld>
</file>

<file path=ppt/theme/theme1.xml><?xml version="1.0" encoding="utf-8"?>
<a:theme xmlns:a="http://schemas.openxmlformats.org/drawingml/2006/main" name="ФЦК">
  <a:themeElements>
    <a:clrScheme name="ФЦК">
      <a:dk1>
        <a:srgbClr val="171616"/>
      </a:dk1>
      <a:lt1>
        <a:srgbClr val="FFFFFF"/>
      </a:lt1>
      <a:dk2>
        <a:srgbClr val="0070C0"/>
      </a:dk2>
      <a:lt2>
        <a:srgbClr val="E7E6E6"/>
      </a:lt2>
      <a:accent1>
        <a:srgbClr val="C8456A"/>
      </a:accent1>
      <a:accent2>
        <a:srgbClr val="1B68DC"/>
      </a:accent2>
      <a:accent3>
        <a:srgbClr val="00B0F0"/>
      </a:accent3>
      <a:accent4>
        <a:srgbClr val="00B0F0"/>
      </a:accent4>
      <a:accent5>
        <a:srgbClr val="878787"/>
      </a:accent5>
      <a:accent6>
        <a:srgbClr val="A6A6A6"/>
      </a:accent6>
      <a:hlink>
        <a:srgbClr val="00C2F3"/>
      </a:hlink>
      <a:folHlink>
        <a:srgbClr val="515151"/>
      </a:folHlink>
    </a:clrScheme>
    <a:fontScheme name="ФЦК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ЦК 3х4 (1).pot [Режим совместимости]" id="{BF522822-AADD-439B-A038-43E36ABBD230}" vid="{CEF38255-DA3A-4FB0-8362-B47E8E4EDD4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34268</TotalTime>
  <Words>500</Words>
  <Application>Microsoft Office PowerPoint</Application>
  <PresentationFormat>Экран (16:9)</PresentationFormat>
  <Paragraphs>109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CIDFont+F3</vt:lpstr>
      <vt:lpstr>Times New Roman</vt:lpstr>
      <vt:lpstr>Verdana</vt:lpstr>
      <vt:lpstr>ФЦК</vt:lpstr>
      <vt:lpstr>Предложение по улучшению (в рамках конкурса лучших практик по производительности труда)</vt:lpstr>
      <vt:lpstr>Общая информация </vt:lpstr>
      <vt:lpstr>&lt;Привести наименование решения&gt;  </vt:lpstr>
      <vt:lpstr>Проблема</vt:lpstr>
      <vt:lpstr>Решение</vt:lpstr>
      <vt:lpstr>Эффект, срок окупаемости</vt:lpstr>
      <vt:lpstr>Дополнительные фото или видео* изображение, по которым можно понять суть решения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 АНО "Федеральный центр компетенций в сфере производительности труда"</dc:title>
  <dc:creator>PC-Asus</dc:creator>
  <cp:lastModifiedBy>Курушин Алексей Борисович</cp:lastModifiedBy>
  <cp:revision>325</cp:revision>
  <dcterms:created xsi:type="dcterms:W3CDTF">2019-04-23T07:48:23Z</dcterms:created>
  <dcterms:modified xsi:type="dcterms:W3CDTF">2024-06-04T07:28:50Z</dcterms:modified>
</cp:coreProperties>
</file>